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4" r:id="rId6"/>
    <p:sldId id="265" r:id="rId7"/>
    <p:sldId id="266" r:id="rId8"/>
    <p:sldId id="261" r:id="rId9"/>
    <p:sldId id="267" r:id="rId10"/>
    <p:sldId id="262" r:id="rId11"/>
    <p:sldId id="268" r:id="rId12"/>
    <p:sldId id="269" r:id="rId13"/>
    <p:sldId id="270" r:id="rId14"/>
    <p:sldId id="260" r:id="rId15"/>
  </p:sldIdLst>
  <p:sldSz cx="12192000" cy="6858000"/>
  <p:notesSz cx="6858000" cy="9144000"/>
  <p:embeddedFontLst>
    <p:embeddedFont>
      <p:font typeface="Open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94660"/>
  </p:normalViewPr>
  <p:slideViewPr>
    <p:cSldViewPr snapToGrid="0">
      <p:cViewPr>
        <p:scale>
          <a:sx n="70" d="100"/>
          <a:sy n="70" d="100"/>
        </p:scale>
        <p:origin x="-2646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3796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2"/>
            <a:ext cx="9119100" cy="192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ru-RU" sz="2800" dirty="0" smtClean="0"/>
              <a:t>ВЫПУСКНАЯ КВАЛИФИКАЦИОННАЯ РАБОТА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по курсу: </a:t>
            </a:r>
            <a:r>
              <a:rPr lang="en-US" sz="2800" dirty="0" smtClean="0"/>
              <a:t>Data Science</a:t>
            </a:r>
            <a:endParaRPr sz="2800"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3" y="4114800"/>
            <a:ext cx="10849819" cy="121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sz="2000" dirty="0" err="1" smtClean="0"/>
              <a:t>Мавлютова</a:t>
            </a:r>
            <a:r>
              <a:rPr lang="ru-RU" sz="2000" dirty="0" smtClean="0"/>
              <a:t> </a:t>
            </a:r>
            <a:r>
              <a:rPr lang="ru-RU" sz="2000" dirty="0" err="1" smtClean="0"/>
              <a:t>Альфия</a:t>
            </a:r>
            <a:r>
              <a:rPr lang="ru-RU" sz="2000" dirty="0" smtClean="0"/>
              <a:t> </a:t>
            </a:r>
            <a:r>
              <a:rPr lang="ru-RU" sz="2000" dirty="0" err="1" smtClean="0"/>
              <a:t>Галиановна</a:t>
            </a:r>
            <a:endParaRPr lang="en-US" sz="2000" dirty="0" smtClean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/>
              <a:t> </a:t>
            </a:r>
            <a:r>
              <a:rPr lang="ru-RU" sz="2000" dirty="0" smtClean="0"/>
              <a:t>МГТУ им. Н.Э. Баумана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 smtClean="0"/>
              <a:t>DS11838/4</a:t>
            </a:r>
            <a:endParaRPr lang="ru-RU" sz="2000" dirty="0" smtClean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sz="2000" dirty="0" smtClean="0"/>
              <a:t>2022г.</a:t>
            </a:r>
            <a:endParaRPr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Этапы работы</a:t>
            </a:r>
            <a:endParaRPr lang="ru-RU" sz="32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indent="-457200">
              <a:buFont typeface="+mj-lt"/>
              <a:buAutoNum type="arabicPeriod" startAt="9"/>
            </a:pPr>
            <a:r>
              <a:rPr lang="ru-RU" sz="1800" dirty="0" smtClean="0"/>
              <a:t>Предобработка данных</a:t>
            </a:r>
          </a:p>
          <a:p>
            <a:pPr marL="1162050" lvl="2" indent="-171450"/>
            <a:r>
              <a:rPr lang="ru-RU" sz="1800" dirty="0" smtClean="0"/>
              <a:t> проверка на наличие неинформативных признаков, визуализация</a:t>
            </a:r>
            <a:endParaRPr lang="en-US" sz="1800" dirty="0" smtClean="0"/>
          </a:p>
          <a:p>
            <a:pPr marL="1162050" lvl="2" indent="-171450"/>
            <a:r>
              <a:rPr lang="ru-RU" sz="1800" dirty="0" smtClean="0"/>
              <a:t> проверка на выбросы при помощи </a:t>
            </a:r>
            <a:r>
              <a:rPr lang="en-US" sz="1800" dirty="0" smtClean="0"/>
              <a:t>IQR</a:t>
            </a:r>
            <a:endParaRPr lang="ru-RU" sz="1800" dirty="0" smtClean="0"/>
          </a:p>
          <a:p>
            <a:pPr marL="1162050" lvl="2" indent="-171450"/>
            <a:r>
              <a:rPr lang="ru-RU" sz="1800" dirty="0" smtClean="0"/>
              <a:t> </a:t>
            </a:r>
            <a:r>
              <a:rPr lang="ru-RU" sz="1800" dirty="0" smtClean="0"/>
              <a:t>удаление </a:t>
            </a:r>
            <a:r>
              <a:rPr lang="ru-RU" sz="1800" dirty="0" smtClean="0"/>
              <a:t>выбросов методом сигм и </a:t>
            </a:r>
            <a:r>
              <a:rPr lang="ru-RU" sz="1800" dirty="0" err="1" smtClean="0"/>
              <a:t>межквартильных</a:t>
            </a:r>
            <a:r>
              <a:rPr lang="ru-RU" sz="1800" dirty="0" smtClean="0"/>
              <a:t> </a:t>
            </a:r>
            <a:r>
              <a:rPr lang="ru-RU" sz="1800" dirty="0" smtClean="0"/>
              <a:t>расстояний</a:t>
            </a:r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000" dirty="0" smtClean="0"/>
          </a:p>
          <a:p>
            <a:pPr marL="76200" indent="0">
              <a:buNone/>
            </a:pP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0" y="2565779"/>
            <a:ext cx="6526663" cy="367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914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4447" y="368490"/>
            <a:ext cx="11350868" cy="5808473"/>
          </a:xfrm>
        </p:spPr>
        <p:txBody>
          <a:bodyPr/>
          <a:lstStyle/>
          <a:p>
            <a:pPr marL="419100" indent="-342900">
              <a:buFont typeface="+mj-lt"/>
              <a:buAutoNum type="arabicPeriod" startAt="10"/>
            </a:pPr>
            <a:r>
              <a:rPr lang="en-US" sz="1800" dirty="0"/>
              <a:t>Machine Learning</a:t>
            </a:r>
          </a:p>
          <a:p>
            <a:pPr marL="1162050" lvl="2" indent="-171450"/>
            <a:r>
              <a:rPr lang="en-US" sz="1000" dirty="0"/>
              <a:t> </a:t>
            </a:r>
            <a:r>
              <a:rPr lang="ru-RU" sz="1800" dirty="0"/>
              <a:t>нормализация числовых признаков </a:t>
            </a:r>
            <a:r>
              <a:rPr lang="ru-RU" sz="1000" dirty="0"/>
              <a:t> </a:t>
            </a:r>
            <a:r>
              <a:rPr lang="ru-RU" sz="1800" dirty="0"/>
              <a:t>(</a:t>
            </a:r>
            <a:r>
              <a:rPr lang="en-US" sz="1800" dirty="0" err="1"/>
              <a:t>StandardScaler</a:t>
            </a:r>
            <a:r>
              <a:rPr lang="en-US" sz="1800" dirty="0"/>
              <a:t>())</a:t>
            </a:r>
            <a:endParaRPr lang="ru-RU" sz="1800" dirty="0"/>
          </a:p>
          <a:p>
            <a:pPr marL="1162050" lvl="2" indent="-171450"/>
            <a:r>
              <a:rPr lang="ru-RU" sz="1800" dirty="0"/>
              <a:t>нормализация данных (</a:t>
            </a:r>
            <a:r>
              <a:rPr lang="en-US" sz="1800" dirty="0"/>
              <a:t>Normalizer()</a:t>
            </a:r>
            <a:r>
              <a:rPr lang="ru-RU" sz="1800" dirty="0"/>
              <a:t>)</a:t>
            </a:r>
            <a:endParaRPr lang="en-US" sz="1800" dirty="0"/>
          </a:p>
          <a:p>
            <a:pPr marL="1162050" lvl="2" indent="-171450"/>
            <a:r>
              <a:rPr lang="ru-RU" sz="1800" dirty="0" smtClean="0"/>
              <a:t>тренировочная </a:t>
            </a:r>
            <a:r>
              <a:rPr lang="ru-RU" sz="1800" dirty="0"/>
              <a:t>и тестовая </a:t>
            </a:r>
            <a:r>
              <a:rPr lang="ru-RU" sz="1800" dirty="0" smtClean="0"/>
              <a:t>выборка</a:t>
            </a:r>
          </a:p>
          <a:p>
            <a:pPr marL="1162050" lvl="2" indent="-171450"/>
            <a:r>
              <a:rPr lang="ru-RU" sz="1800" dirty="0" smtClean="0"/>
              <a:t>применение </a:t>
            </a:r>
            <a:r>
              <a:rPr lang="ru-RU" sz="1800" dirty="0"/>
              <a:t>алгоритмов машинного обучения в </a:t>
            </a:r>
            <a:r>
              <a:rPr lang="en-US" sz="1800" dirty="0" err="1"/>
              <a:t>scikit-kearn</a:t>
            </a:r>
            <a:endParaRPr lang="en-US" sz="1800" dirty="0"/>
          </a:p>
          <a:p>
            <a:pPr marL="990600" lvl="2" indent="0">
              <a:buNone/>
            </a:pPr>
            <a:r>
              <a:rPr lang="en-US" sz="1800" dirty="0"/>
              <a:t>    - </a:t>
            </a:r>
            <a:r>
              <a:rPr lang="ru-RU" sz="1800" dirty="0" smtClean="0"/>
              <a:t>метод опорных векторов</a:t>
            </a:r>
            <a:endParaRPr lang="ru-RU" sz="1800" dirty="0"/>
          </a:p>
          <a:p>
            <a:pPr marL="990600" lvl="2" indent="0">
              <a:buNone/>
            </a:pPr>
            <a:r>
              <a:rPr lang="ru-RU" sz="1800" dirty="0"/>
              <a:t>    </a:t>
            </a:r>
            <a:r>
              <a:rPr lang="en-US" sz="1800" dirty="0"/>
              <a:t>- </a:t>
            </a:r>
            <a:r>
              <a:rPr lang="ru-RU" sz="1800" dirty="0" smtClean="0"/>
              <a:t>метод линейной регрессии</a:t>
            </a:r>
          </a:p>
          <a:p>
            <a:pPr marL="590550" indent="-514350">
              <a:buFont typeface="+mj-lt"/>
              <a:buAutoNum type="arabicPeriod" startAt="11"/>
            </a:pPr>
            <a:r>
              <a:rPr lang="ru-RU" sz="1800" dirty="0" smtClean="0"/>
              <a:t>Нейронная сеть по рекомендации соотношения матрица-наполнитель</a:t>
            </a:r>
          </a:p>
          <a:p>
            <a:pPr marL="990600" lvl="2" indent="0">
              <a:buNone/>
            </a:pPr>
            <a:endParaRPr lang="ru-RU" sz="1800" dirty="0" smtClean="0"/>
          </a:p>
          <a:p>
            <a:pPr marL="419100" indent="-342900">
              <a:buFont typeface="+mj-lt"/>
              <a:buAutoNum type="arabicPeriod" startAt="12"/>
            </a:pPr>
            <a:r>
              <a:rPr lang="ru-RU" sz="1800" dirty="0" smtClean="0"/>
              <a:t>  </a:t>
            </a:r>
            <a:r>
              <a:rPr lang="ru-RU" sz="1800" dirty="0" err="1" smtClean="0"/>
              <a:t>Репозиторий</a:t>
            </a:r>
            <a:r>
              <a:rPr lang="ru-RU" sz="1800" dirty="0" smtClean="0"/>
              <a:t> </a:t>
            </a:r>
            <a:r>
              <a:rPr lang="ru-RU" sz="1800" dirty="0"/>
              <a:t>на </a:t>
            </a:r>
            <a:r>
              <a:rPr lang="en-US" sz="1800" dirty="0"/>
              <a:t>github.com</a:t>
            </a:r>
            <a:endParaRPr lang="ru-RU" sz="1800" dirty="0"/>
          </a:p>
          <a:p>
            <a:pPr marL="76200" indent="0">
              <a:buNone/>
            </a:pPr>
            <a:r>
              <a:rPr lang="ru-RU" sz="1800" dirty="0"/>
              <a:t>          </a:t>
            </a:r>
            <a:r>
              <a:rPr lang="en-US" sz="1800" dirty="0" smtClean="0"/>
              <a:t>https</a:t>
            </a:r>
            <a:r>
              <a:rPr lang="en-US" sz="1800" dirty="0"/>
              <a:t>://github.com/tinysteelybird/VKR</a:t>
            </a:r>
            <a:endParaRPr lang="ru-RU" sz="18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48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" y="382137"/>
            <a:ext cx="818865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34" y="1361364"/>
            <a:ext cx="7319748" cy="473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9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8" y="464024"/>
            <a:ext cx="10167581" cy="571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0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indent="-342900">
              <a:spcBef>
                <a:spcPts val="0"/>
              </a:spcBef>
            </a:pPr>
            <a:r>
              <a:rPr lang="ru-RU" sz="2000" b="1" dirty="0" smtClean="0"/>
              <a:t>образование</a:t>
            </a:r>
            <a:r>
              <a:rPr lang="ru-RU" sz="2000" dirty="0" smtClean="0"/>
              <a:t>: высшее экономическое</a:t>
            </a:r>
          </a:p>
          <a:p>
            <a:pPr marL="15240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495300" indent="-342900">
              <a:spcBef>
                <a:spcPts val="0"/>
              </a:spcBef>
            </a:pPr>
            <a:r>
              <a:rPr lang="ru-RU" sz="2000" b="1" dirty="0"/>
              <a:t>о</a:t>
            </a:r>
            <a:r>
              <a:rPr lang="ru-RU" sz="2000" b="1" dirty="0" smtClean="0"/>
              <a:t>пыт работы : </a:t>
            </a:r>
            <a:r>
              <a:rPr lang="ru-RU" sz="2000" dirty="0" smtClean="0"/>
              <a:t>главный бухгалтер с 2004г.</a:t>
            </a:r>
          </a:p>
          <a:p>
            <a:pPr marL="15240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495300" indent="-342900">
              <a:spcBef>
                <a:spcPts val="0"/>
              </a:spcBef>
            </a:pPr>
            <a:r>
              <a:rPr lang="ru-RU" sz="2000" b="1" dirty="0"/>
              <a:t>н</a:t>
            </a:r>
            <a:r>
              <a:rPr lang="ru-RU" sz="2000" b="1" dirty="0" smtClean="0"/>
              <a:t>авыки в </a:t>
            </a:r>
            <a:r>
              <a:rPr lang="en-US" sz="2000" b="1" dirty="0" smtClean="0"/>
              <a:t>IT </a:t>
            </a:r>
            <a:r>
              <a:rPr lang="ru-RU" sz="2000" b="1" dirty="0" smtClean="0"/>
              <a:t>до начала обучения на курсе</a:t>
            </a:r>
            <a:r>
              <a:rPr lang="ru-RU" sz="2000" dirty="0" smtClean="0"/>
              <a:t>: олимпиадный школьный уровень, базовые знания </a:t>
            </a:r>
            <a:r>
              <a:rPr lang="en-US" sz="2000" dirty="0" smtClean="0"/>
              <a:t>Basic, Pascal, </a:t>
            </a:r>
            <a:r>
              <a:rPr lang="ru-RU" sz="2000" dirty="0" smtClean="0"/>
              <a:t>Ассемблер</a:t>
            </a:r>
          </a:p>
          <a:p>
            <a:pPr marL="152400" indent="0">
              <a:spcBef>
                <a:spcPts val="0"/>
              </a:spcBef>
              <a:buNone/>
            </a:pPr>
            <a:endParaRPr lang="ru-RU" sz="2000" dirty="0" smtClean="0"/>
          </a:p>
          <a:p>
            <a:pPr marL="495300" indent="-342900">
              <a:spcBef>
                <a:spcPts val="0"/>
              </a:spcBef>
            </a:pPr>
            <a:r>
              <a:rPr lang="ru-RU" sz="2000" b="1" dirty="0"/>
              <a:t>ц</a:t>
            </a:r>
            <a:r>
              <a:rPr lang="ru-RU" sz="2000" b="1" dirty="0" smtClean="0"/>
              <a:t>ель обучения: </a:t>
            </a:r>
            <a:r>
              <a:rPr lang="ru-RU" sz="2000" dirty="0" smtClean="0"/>
              <a:t>освоение навыков работы с большими данными, их анализа, обработки, построения моделей, прогнозирования для возможности применить имеющиеся знания и опыт в сфере финансов с современными технологиями и методами. </a:t>
            </a:r>
            <a:endParaRPr sz="2000" dirty="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err="1" smtClean="0"/>
              <a:t>Мавлютова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Альфия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Галиановна</a:t>
            </a:r>
            <a:endParaRPr lang="ru-RU" sz="32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Прогнозирование конечных свойств новых материалов (композиционных материалов)</a:t>
            </a:r>
            <a:endParaRPr sz="2400" b="1" dirty="0"/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dirty="0" smtClean="0"/>
              <a:t>Исходные данные: </a:t>
            </a:r>
          </a:p>
          <a:p>
            <a:pPr marL="342900" indent="-342900"/>
            <a:r>
              <a:rPr lang="ru-RU" dirty="0" smtClean="0"/>
              <a:t>Данные о параметрах  (файл </a:t>
            </a:r>
            <a:r>
              <a:rPr lang="en-US" dirty="0" smtClean="0"/>
              <a:t>X</a:t>
            </a:r>
            <a:r>
              <a:rPr lang="ru-RU" dirty="0" smtClean="0"/>
              <a:t>_</a:t>
            </a:r>
            <a:r>
              <a:rPr lang="en-US" dirty="0" smtClean="0"/>
              <a:t>bp.xlsx</a:t>
            </a:r>
            <a:r>
              <a:rPr lang="ru-RU" dirty="0" smtClean="0"/>
              <a:t>)</a:t>
            </a:r>
          </a:p>
          <a:p>
            <a:pPr marL="342900" indent="-342900"/>
            <a:r>
              <a:rPr lang="ru-RU" dirty="0" smtClean="0"/>
              <a:t>Данные нашивок (файл </a:t>
            </a:r>
            <a:r>
              <a:rPr lang="en-US" dirty="0" smtClean="0"/>
              <a:t>X_nup.xlsx)</a:t>
            </a:r>
          </a:p>
          <a:p>
            <a:pPr marL="0" indent="0">
              <a:buNone/>
            </a:pPr>
            <a:r>
              <a:rPr lang="ru-RU" dirty="0" smtClean="0"/>
              <a:t>Цель : </a:t>
            </a:r>
          </a:p>
          <a:p>
            <a:pPr marL="342900" indent="-342900"/>
            <a:r>
              <a:rPr lang="ru-RU" dirty="0" smtClean="0"/>
              <a:t>Разработать модели для </a:t>
            </a:r>
            <a:r>
              <a:rPr lang="ru-RU" smtClean="0"/>
              <a:t>прогноза модули </a:t>
            </a:r>
            <a:r>
              <a:rPr lang="ru-RU" dirty="0" smtClean="0"/>
              <a:t>упругости при растяжении, прочности при растяжении и соотношении «матрица-наполнитель» </a:t>
            </a:r>
            <a:endParaRPr dirty="0"/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 smtClean="0"/>
              <a:t>Этапы работы:</a:t>
            </a:r>
            <a:endParaRPr sz="3200" b="1"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 smtClean="0"/>
              <a:t>Изучен теоретический материал</a:t>
            </a:r>
          </a:p>
          <a:p>
            <a:pPr marL="1200150" lvl="2" indent="-285750"/>
            <a:r>
              <a:rPr lang="ru-RU" sz="1800" dirty="0" smtClean="0"/>
              <a:t>конспектирование лекций </a:t>
            </a:r>
          </a:p>
          <a:p>
            <a:pPr marL="1200150" lvl="2" indent="-285750"/>
            <a:r>
              <a:rPr lang="ru-RU" sz="1800" dirty="0" smtClean="0"/>
              <a:t>повторение практического материала  на </a:t>
            </a:r>
            <a:r>
              <a:rPr lang="ru-RU" sz="1800" dirty="0"/>
              <a:t>языке </a:t>
            </a:r>
            <a:r>
              <a:rPr lang="en-US" sz="1800" dirty="0"/>
              <a:t>Python</a:t>
            </a:r>
            <a:r>
              <a:rPr lang="ru-RU" sz="1800" dirty="0"/>
              <a:t>  </a:t>
            </a:r>
            <a:r>
              <a:rPr lang="ru-RU" sz="1800" dirty="0" smtClean="0"/>
              <a:t>в </a:t>
            </a:r>
            <a:r>
              <a:rPr lang="en-US" sz="1800" dirty="0" err="1" smtClean="0"/>
              <a:t>Kaggle</a:t>
            </a:r>
            <a:endParaRPr lang="ru-RU" sz="1800" dirty="0" smtClean="0"/>
          </a:p>
          <a:p>
            <a:pPr marL="342900" indent="-342900">
              <a:buAutoNum type="arabicPeriod" startAt="2"/>
            </a:pPr>
            <a:r>
              <a:rPr lang="ru-RU" sz="1800" dirty="0" smtClean="0"/>
              <a:t>Импорт библиотек </a:t>
            </a:r>
            <a:endParaRPr lang="en-US" sz="1800" dirty="0" smtClean="0"/>
          </a:p>
          <a:p>
            <a:pPr marL="342900" indent="-342900">
              <a:buAutoNum type="arabicPeriod" startAt="2"/>
            </a:pPr>
            <a:r>
              <a:rPr lang="ru-RU" sz="1800" dirty="0" smtClean="0"/>
              <a:t>Загрузка исходных данных  (1023,11) и (1040,4)</a:t>
            </a:r>
            <a:endParaRPr lang="ru-RU" sz="1800" b="1" dirty="0" smtClean="0"/>
          </a:p>
          <a:p>
            <a:pPr marL="342900" indent="-342900">
              <a:buAutoNum type="arabicPeriod" startAt="2"/>
            </a:pPr>
            <a:r>
              <a:rPr lang="ru-RU" sz="1800" dirty="0" smtClean="0"/>
              <a:t>Разведочный анализ данных</a:t>
            </a:r>
            <a:endParaRPr lang="ru-RU" sz="1800" dirty="0"/>
          </a:p>
          <a:p>
            <a:pPr marL="1085850" lvl="2" indent="-171450"/>
            <a:r>
              <a:rPr lang="ru-RU" sz="1000" dirty="0"/>
              <a:t> </a:t>
            </a:r>
            <a:r>
              <a:rPr lang="ru-RU" sz="1000" dirty="0" smtClean="0"/>
              <a:t> </a:t>
            </a:r>
            <a:r>
              <a:rPr lang="ru-RU" sz="1800" dirty="0" smtClean="0"/>
              <a:t>просмотр начальных и конечных строк </a:t>
            </a:r>
            <a:r>
              <a:rPr lang="ru-RU" sz="1800" dirty="0" err="1" smtClean="0"/>
              <a:t>датасета</a:t>
            </a:r>
            <a:endParaRPr lang="ru-RU" sz="1800" dirty="0" smtClean="0"/>
          </a:p>
          <a:p>
            <a:pPr marL="1085850" lvl="2" indent="-171450"/>
            <a:r>
              <a:rPr lang="ru-RU" sz="1800" dirty="0" smtClean="0"/>
              <a:t> округление с указанием количества цифр, вводимых после запятой</a:t>
            </a:r>
            <a:endParaRPr lang="en-US" sz="1800" dirty="0" smtClean="0"/>
          </a:p>
          <a:p>
            <a:pPr marL="1085850" lvl="2" indent="-171450"/>
            <a:r>
              <a:rPr lang="en-US" sz="1800" dirty="0"/>
              <a:t> </a:t>
            </a:r>
            <a:r>
              <a:rPr lang="ru-RU" sz="1800" dirty="0" smtClean="0"/>
              <a:t>удаление первого столбца с порядковыми номерами (неинформативный)</a:t>
            </a:r>
          </a:p>
          <a:p>
            <a:pPr marL="1085850" lvl="2" indent="-171450"/>
            <a:r>
              <a:rPr lang="ru-RU" sz="1800" dirty="0" smtClean="0"/>
              <a:t> изучение информации о </a:t>
            </a:r>
            <a:r>
              <a:rPr lang="ru-RU" sz="1800" dirty="0" err="1" smtClean="0"/>
              <a:t>датасете</a:t>
            </a:r>
            <a:endParaRPr lang="ru-RU" sz="1800" dirty="0" smtClean="0"/>
          </a:p>
          <a:p>
            <a:pPr marL="1085850" lvl="2" indent="-171450"/>
            <a:r>
              <a:rPr lang="ru-RU" sz="1800" dirty="0"/>
              <a:t> </a:t>
            </a:r>
            <a:r>
              <a:rPr lang="ru-RU" sz="1800" dirty="0" smtClean="0"/>
              <a:t>проверка типов данных в столбцах</a:t>
            </a:r>
          </a:p>
          <a:p>
            <a:pPr marL="1085850" lvl="2" indent="-171450"/>
            <a:r>
              <a:rPr lang="ru-RU" sz="1800" dirty="0"/>
              <a:t> </a:t>
            </a:r>
            <a:r>
              <a:rPr lang="ru-RU" sz="1800" dirty="0" smtClean="0"/>
              <a:t>проверка на наличие пропусков</a:t>
            </a:r>
          </a:p>
          <a:p>
            <a:pPr marL="1085850" lvl="2" indent="-171450"/>
            <a:r>
              <a:rPr lang="ru-RU" sz="1800" dirty="0"/>
              <a:t> </a:t>
            </a:r>
            <a:r>
              <a:rPr lang="ru-RU" sz="1800" dirty="0" smtClean="0"/>
              <a:t>проверка уникальных значений </a:t>
            </a:r>
            <a:r>
              <a:rPr lang="en-US" sz="1800" dirty="0" smtClean="0"/>
              <a:t>(</a:t>
            </a:r>
            <a:r>
              <a:rPr lang="ru-RU" sz="1800" dirty="0" smtClean="0"/>
              <a:t>функция </a:t>
            </a:r>
            <a:r>
              <a:rPr lang="en-US" sz="1800" dirty="0" err="1" smtClean="0"/>
              <a:t>nunique</a:t>
            </a:r>
            <a:r>
              <a:rPr lang="en-US" sz="1800" dirty="0" smtClean="0"/>
              <a:t>)</a:t>
            </a:r>
            <a:endParaRPr lang="ru-RU" sz="1800" dirty="0"/>
          </a:p>
          <a:p>
            <a:pPr marL="514350" indent="-514350">
              <a:buFont typeface="+mj-lt"/>
              <a:buAutoNum type="arabicPeriod" startAt="5"/>
            </a:pPr>
            <a:r>
              <a:rPr lang="ru-RU" sz="1800" dirty="0"/>
              <a:t>Объединение файлов по индексу по типу объединения </a:t>
            </a:r>
            <a:r>
              <a:rPr lang="en-US" sz="1800" dirty="0" smtClean="0"/>
              <a:t>INNER</a:t>
            </a:r>
          </a:p>
          <a:p>
            <a:pPr marL="1085850" lvl="2" indent="-171450"/>
            <a:r>
              <a:rPr lang="en-US" sz="1000" dirty="0"/>
              <a:t> </a:t>
            </a:r>
            <a:r>
              <a:rPr lang="ru-RU" sz="1800" dirty="0" smtClean="0"/>
              <a:t>размер получившегося </a:t>
            </a:r>
            <a:r>
              <a:rPr lang="en-US" sz="1800" dirty="0" err="1" smtClean="0"/>
              <a:t>DataFrame</a:t>
            </a:r>
            <a:r>
              <a:rPr lang="en-US" sz="1800" dirty="0" smtClean="0"/>
              <a:t> (</a:t>
            </a:r>
            <a:r>
              <a:rPr lang="ru-RU" sz="1800" dirty="0" smtClean="0"/>
              <a:t>двумерный массив)   (1023,13)</a:t>
            </a:r>
            <a:endParaRPr lang="en-US" sz="1000" dirty="0"/>
          </a:p>
          <a:p>
            <a:pPr marL="514350" indent="-514350">
              <a:buFont typeface="+mj-lt"/>
              <a:buAutoNum type="arabicPeriod" startAt="5"/>
            </a:pPr>
            <a:endParaRPr lang="ru-RU" sz="2600" dirty="0" smtClean="0"/>
          </a:p>
          <a:p>
            <a:pPr marL="1085850" lvl="2" indent="-171450"/>
            <a:endParaRPr lang="ru-RU" sz="1800" dirty="0"/>
          </a:p>
          <a:p>
            <a:pPr marL="914400" lvl="2" indent="0">
              <a:buNone/>
            </a:pPr>
            <a:endParaRPr lang="ru-RU" sz="1000" dirty="0" smtClean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232913"/>
            <a:ext cx="5014824" cy="28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3174522"/>
            <a:ext cx="5091501" cy="286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17099"/>
          <a:stretch>
            <a:fillRect/>
          </a:stretch>
        </p:blipFill>
        <p:spPr bwMode="auto">
          <a:xfrm>
            <a:off x="5246777" y="712694"/>
            <a:ext cx="6536907" cy="532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280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1" y="138020"/>
            <a:ext cx="6563748" cy="36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85" y="2156062"/>
            <a:ext cx="7168551" cy="40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87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7" y="120769"/>
            <a:ext cx="7652590" cy="430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54" y="120769"/>
            <a:ext cx="6651924" cy="374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54" y="2505165"/>
            <a:ext cx="6651924" cy="374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841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Этапы работы</a:t>
            </a:r>
            <a:endParaRPr lang="ru-RU" sz="32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ru-RU" sz="1800" dirty="0" smtClean="0"/>
              <a:t>Анализ столбцов</a:t>
            </a:r>
          </a:p>
          <a:p>
            <a:pPr marL="1162050" lvl="2" indent="-171450"/>
            <a:r>
              <a:rPr lang="ru-RU" sz="1800" dirty="0" smtClean="0"/>
              <a:t>числовые </a:t>
            </a:r>
            <a:endParaRPr lang="en-US" sz="1800" dirty="0" smtClean="0"/>
          </a:p>
          <a:p>
            <a:pPr marL="1162050" lvl="2" indent="-171450"/>
            <a:r>
              <a:rPr lang="ru-RU" sz="1800" dirty="0" smtClean="0"/>
              <a:t>категориальные</a:t>
            </a:r>
          </a:p>
          <a:p>
            <a:pPr marL="1162050" lvl="2" indent="-171450"/>
            <a:r>
              <a:rPr lang="ru-RU" sz="1800" dirty="0" smtClean="0"/>
              <a:t>бинарные </a:t>
            </a:r>
            <a:r>
              <a:rPr lang="en-US" sz="1800" dirty="0" smtClean="0"/>
              <a:t> </a:t>
            </a:r>
            <a:endParaRPr lang="ru-RU" sz="1800" dirty="0" smtClean="0"/>
          </a:p>
          <a:p>
            <a:pPr marL="590550" indent="-514350">
              <a:buFont typeface="+mj-lt"/>
              <a:buAutoNum type="arabicPeriod" startAt="7"/>
            </a:pPr>
            <a:r>
              <a:rPr lang="ru-RU" sz="1800" dirty="0" smtClean="0"/>
              <a:t>Описательная статистика</a:t>
            </a:r>
          </a:p>
          <a:p>
            <a:pPr marL="1276350" lvl="2" indent="-285750"/>
            <a:r>
              <a:rPr lang="ru-RU" sz="1800" dirty="0"/>
              <a:t>и</a:t>
            </a:r>
            <a:r>
              <a:rPr lang="ru-RU" sz="1800" dirty="0" smtClean="0"/>
              <a:t>зучение данных (максимальное, минимальное, квартили, медиана и т.д.)</a:t>
            </a:r>
          </a:p>
          <a:p>
            <a:pPr marL="1276350" lvl="2" indent="-285750"/>
            <a:r>
              <a:rPr lang="ru-RU" sz="1800" dirty="0"/>
              <a:t>в</a:t>
            </a:r>
            <a:r>
              <a:rPr lang="ru-RU" sz="1800" dirty="0" smtClean="0"/>
              <a:t>ычисление коэффициента корреляции Пирсона </a:t>
            </a:r>
          </a:p>
          <a:p>
            <a:pPr marL="990600" lvl="2" indent="0">
              <a:buNone/>
            </a:pPr>
            <a:r>
              <a:rPr lang="ru-RU" sz="1800" dirty="0"/>
              <a:t> </a:t>
            </a:r>
            <a:r>
              <a:rPr lang="ru-RU" sz="1800" dirty="0" smtClean="0"/>
              <a:t>     (статистической зависимости не наблюдается)</a:t>
            </a:r>
          </a:p>
          <a:p>
            <a:pPr marL="590550" indent="-514350">
              <a:buFont typeface="+mj-lt"/>
              <a:buAutoNum type="arabicPeriod" startAt="8"/>
            </a:pPr>
            <a:r>
              <a:rPr lang="ru-RU" sz="1800" dirty="0" smtClean="0"/>
              <a:t>Визуализация данных</a:t>
            </a:r>
          </a:p>
          <a:p>
            <a:pPr marL="1162050" lvl="2" indent="-171450"/>
            <a:r>
              <a:rPr lang="ru-RU" sz="1800" dirty="0" smtClean="0"/>
              <a:t>гистограмма распределения каждой переменной (параметры в большинстве близки к нормальному распределению, иск. «Угол нашивки», т.к. значения 0 и 1)</a:t>
            </a:r>
          </a:p>
          <a:p>
            <a:pPr marL="1162050" lvl="2" indent="-171450"/>
            <a:r>
              <a:rPr lang="ru-RU" sz="1800" dirty="0"/>
              <a:t>д</a:t>
            </a:r>
            <a:r>
              <a:rPr lang="ru-RU" sz="1800" dirty="0" smtClean="0"/>
              <a:t>иаграмма «ящик с усами» (выбросы в каждом столбце, кроме «Угол нашивки»)</a:t>
            </a:r>
          </a:p>
          <a:p>
            <a:pPr marL="1162050" lvl="2" indent="-171450"/>
            <a:r>
              <a:rPr lang="ru-RU" sz="1800" dirty="0" smtClean="0"/>
              <a:t>тепловая карта (корреляция входных переменных очень слабая)</a:t>
            </a:r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/>
          </a:p>
          <a:p>
            <a:pPr marL="990600" lvl="2" indent="0">
              <a:buNone/>
            </a:pPr>
            <a:endParaRPr lang="ru-RU" sz="1800" dirty="0" smtClean="0"/>
          </a:p>
          <a:p>
            <a:pPr marL="990600" lvl="2" indent="0">
              <a:buNone/>
            </a:pPr>
            <a:endParaRPr lang="ru-RU" sz="18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982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1" y="267418"/>
            <a:ext cx="7637255" cy="429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90" y="232909"/>
            <a:ext cx="6383547" cy="359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1" y="3510951"/>
            <a:ext cx="5589916" cy="314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3510951"/>
            <a:ext cx="4922808" cy="276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98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424</Words>
  <Application>Microsoft Office PowerPoint</Application>
  <PresentationFormat>Произвольный</PresentationFormat>
  <Paragraphs>100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Open Sans</vt:lpstr>
      <vt:lpstr>Noto Sans Symbols</vt:lpstr>
      <vt:lpstr>If,kjyVUNE_28012021</vt:lpstr>
      <vt:lpstr>ВЫПУСКНАЯ КВАЛИФИКАЦИОННАЯ РАБОТА  по курсу: Data Science</vt:lpstr>
      <vt:lpstr>Мавлютова Альфия Галиановна</vt:lpstr>
      <vt:lpstr>Прогнозирование конечных свойств новых материалов (композиционных материалов)</vt:lpstr>
      <vt:lpstr>Этапы работы:</vt:lpstr>
      <vt:lpstr>Презентация PowerPoint</vt:lpstr>
      <vt:lpstr>Презентация PowerPoint</vt:lpstr>
      <vt:lpstr>Презентация PowerPoint</vt:lpstr>
      <vt:lpstr>Этапы работы</vt:lpstr>
      <vt:lpstr>Презентация PowerPoint</vt:lpstr>
      <vt:lpstr>Этапы работы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Вова</cp:lastModifiedBy>
  <cp:revision>39</cp:revision>
  <dcterms:created xsi:type="dcterms:W3CDTF">2021-02-24T09:03:25Z</dcterms:created>
  <dcterms:modified xsi:type="dcterms:W3CDTF">2022-12-11T01:14:08Z</dcterms:modified>
</cp:coreProperties>
</file>